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26" autoAdjust="0"/>
    <p:restoredTop sz="86455" autoAdjust="0"/>
  </p:normalViewPr>
  <p:slideViewPr>
    <p:cSldViewPr>
      <p:cViewPr varScale="1">
        <p:scale>
          <a:sx n="108" d="100"/>
          <a:sy n="108" d="100"/>
        </p:scale>
        <p:origin x="117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88CD6864-430E-4322-A347-231A0DACDA4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3B99565-B5A7-4024-89F6-6A94E6B06DC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BC0D16C2-3BED-46A8-B4FF-FFCCD6D53F70}" type="datetimeFigureOut">
              <a:rPr lang="it-IT"/>
              <a:pPr>
                <a:defRPr/>
              </a:pPr>
              <a:t>02/07/2024</a:t>
            </a:fld>
            <a:endParaRPr lang="it-IT"/>
          </a:p>
        </p:txBody>
      </p:sp>
      <p:sp>
        <p:nvSpPr>
          <p:cNvPr id="4" name="Segnaposto immagine diapositiva 3">
            <a:extLst>
              <a:ext uri="{FF2B5EF4-FFF2-40B4-BE49-F238E27FC236}">
                <a16:creationId xmlns:a16="http://schemas.microsoft.com/office/drawing/2014/main" id="{7E5AA5EE-FE6C-458E-8687-CF879C8B9C4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4" rIns="91429" bIns="45714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>
            <a:extLst>
              <a:ext uri="{FF2B5EF4-FFF2-40B4-BE49-F238E27FC236}">
                <a16:creationId xmlns:a16="http://schemas.microsoft.com/office/drawing/2014/main" id="{095E70C1-C8C9-43CF-8748-6AD9714D43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29" tIns="45714" rIns="91429" bIns="45714" rtlCol="0">
            <a:normAutofit/>
          </a:bodyPr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6C08E8F-FBB0-4446-A388-DDF0054D0FE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5B6CBAB-5E1D-47B4-ADB8-F0707D6654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A0C5255-E75A-4193-9A7E-D06310B3EA4B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415FC36-71B1-46EA-AB72-A188ACBCF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86B0F-4166-45EA-A7AB-E0D548B625B2}" type="datetimeFigureOut">
              <a:rPr lang="it-IT"/>
              <a:pPr>
                <a:defRPr/>
              </a:pPr>
              <a:t>02/07/2024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F885835-F193-4E05-BBB4-F3836F28F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44F909F-5AD1-4F6B-9B9A-00855BEF3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E08E47-DB9B-4B87-96AB-0462DC26EE7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21443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1587D3D-73F3-44FE-A3BE-E78170C07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6ACC2-AD01-4194-98F1-960DEC92F510}" type="datetimeFigureOut">
              <a:rPr lang="it-IT"/>
              <a:pPr>
                <a:defRPr/>
              </a:pPr>
              <a:t>02/07/2024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E5499C3-3C06-42C2-AD73-4FE6C70CA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7CB7E1E-F1AF-4E33-AA32-96CAF00BC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6EDC6D-0182-4C69-975F-315A740716C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666210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A6900EF-DA3A-4766-88EF-7A39FA717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E3995-B677-4B34-95C3-700B4B73ED62}" type="datetimeFigureOut">
              <a:rPr lang="it-IT"/>
              <a:pPr>
                <a:defRPr/>
              </a:pPr>
              <a:t>02/07/2024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7DA5DC0-9EFF-4FC2-9934-BB05DC1F8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4FEBA7-08CB-4A7A-904E-0710C9B54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06427E-F184-46A4-B729-394947DC30F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80922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EF7525-6E60-419B-8628-656003A27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EF771-2A36-41CE-A3BD-9FBA52D037C2}" type="datetimeFigureOut">
              <a:rPr lang="it-IT"/>
              <a:pPr>
                <a:defRPr/>
              </a:pPr>
              <a:t>02/07/2024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579627A-D650-420B-B249-0EA27432B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6CBAE20-5049-47BF-B8AC-9AAC8E237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D6A4ED-7C6A-4B3A-80C4-039A14C2E7A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03783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8AC219D-705B-4C38-8279-E464186C0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3CBC4-94CC-4222-ABF5-DE542CCCEB01}" type="datetimeFigureOut">
              <a:rPr lang="it-IT"/>
              <a:pPr>
                <a:defRPr/>
              </a:pPr>
              <a:t>02/07/2024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B61F9A7-9714-42A6-BB2B-9AAD3D619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1394F57-57E5-4EA8-9E0D-FA9AE8CCF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C7702-6CE9-411A-9C83-E231D8CADCF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68641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9EFCCB11-1924-4337-8878-ABEB91C5B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3D6A4-8D01-4D95-8B74-7D8157096DC7}" type="datetimeFigureOut">
              <a:rPr lang="it-IT"/>
              <a:pPr>
                <a:defRPr/>
              </a:pPr>
              <a:t>02/07/2024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ED52A543-7087-485A-9E51-863635C3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37BB6956-D6F4-47A7-AD5D-F3F2E5CB8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9A7AC-6841-4513-84E8-1EE39AA7204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38002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06B384FA-2A54-4821-BCCE-034FFC419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3A0F9-10E3-4C9D-B3DD-751A036A540B}" type="datetimeFigureOut">
              <a:rPr lang="it-IT"/>
              <a:pPr>
                <a:defRPr/>
              </a:pPr>
              <a:t>02/07/2024</a:t>
            </a:fld>
            <a:endParaRPr lang="it-IT"/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D337FBF6-C4CF-48B2-A2DB-D6695B48B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B8E3CF4A-4704-462D-942A-603018E5F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623851-5510-4BAF-A740-0B209778353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45427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2B7170E8-9B54-4370-B4D1-3D2DC933F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189D4-CAB8-4C49-B5CD-23B4C3429FC3}" type="datetimeFigureOut">
              <a:rPr lang="it-IT"/>
              <a:pPr>
                <a:defRPr/>
              </a:pPr>
              <a:t>02/07/2024</a:t>
            </a:fld>
            <a:endParaRPr lang="it-IT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1B3B0DDE-59AE-49AB-B31B-112527448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15212C43-A957-4C3A-818A-E62D98B37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316E2F-C85E-4741-892A-6CB4B9E076D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53273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D74622C8-766B-4568-90DF-012068CC8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D2C6B-4D26-49AD-BE84-C34879054F5B}" type="datetimeFigureOut">
              <a:rPr lang="it-IT"/>
              <a:pPr>
                <a:defRPr/>
              </a:pPr>
              <a:t>02/07/2024</a:t>
            </a:fld>
            <a:endParaRPr lang="it-IT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491D6621-7360-4DBE-B426-A3562E218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28307DD5-03D1-4992-8100-FE8F94F97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AB3CC5-9C59-498B-8612-20A4D281BFA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63316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8D52DD2A-F0C8-47EA-9FE5-A76631987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E3D49-8B6E-4947-A051-2299845A21D1}" type="datetimeFigureOut">
              <a:rPr lang="it-IT"/>
              <a:pPr>
                <a:defRPr/>
              </a:pPr>
              <a:t>02/07/2024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2DCC2B0F-77CF-4C58-AFA1-3CB5D8756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91A33587-5E1C-4E2A-AAD3-38FECD9E5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AAC862-049E-4039-B36D-A1F939CC509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68594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3662154E-C024-4F0C-B213-D8E63E55F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6EDB0-8E4E-4D5A-BF59-1F240B8559A1}" type="datetimeFigureOut">
              <a:rPr lang="it-IT"/>
              <a:pPr>
                <a:defRPr/>
              </a:pPr>
              <a:t>02/07/2024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D028CE5F-50C8-4573-9003-8EFCD7818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992628DE-0A5E-4FCB-8B6D-C56307AEC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FF8DAC-72BC-44F9-B714-993A864EC52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47610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>
            <a:extLst>
              <a:ext uri="{FF2B5EF4-FFF2-40B4-BE49-F238E27FC236}">
                <a16:creationId xmlns:a16="http://schemas.microsoft.com/office/drawing/2014/main" id="{79001915-6D91-4E6E-83B7-43DA6B5BF12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Segnaposto testo 2">
            <a:extLst>
              <a:ext uri="{FF2B5EF4-FFF2-40B4-BE49-F238E27FC236}">
                <a16:creationId xmlns:a16="http://schemas.microsoft.com/office/drawing/2014/main" id="{A46E4788-57CB-4879-AC47-A37DCAB3000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925EF6-3B86-43F1-ACF3-036E079D1C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C831F1-BBDC-4ABD-96AB-605E53FD03DD}" type="datetimeFigureOut">
              <a:rPr lang="it-IT"/>
              <a:pPr>
                <a:defRPr/>
              </a:pPr>
              <a:t>02/07/2024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770C2EF-079E-460F-9FEA-4A4EAC4EFE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E6B968-1264-42B0-BD3D-46CA5BC25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C76F634-191D-4FB0-B39A-41C02B5E4434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uppo 45">
            <a:extLst>
              <a:ext uri="{FF2B5EF4-FFF2-40B4-BE49-F238E27FC236}">
                <a16:creationId xmlns:a16="http://schemas.microsoft.com/office/drawing/2014/main" id="{9EB285D0-CB31-4233-A73B-7EF8FDE4A479}"/>
              </a:ext>
            </a:extLst>
          </p:cNvPr>
          <p:cNvGrpSpPr>
            <a:grpSpLocks/>
          </p:cNvGrpSpPr>
          <p:nvPr/>
        </p:nvGrpSpPr>
        <p:grpSpPr bwMode="auto">
          <a:xfrm>
            <a:off x="203200" y="-40740"/>
            <a:ext cx="8940800" cy="2820988"/>
            <a:chOff x="107504" y="-33237"/>
            <a:chExt cx="8940800" cy="2821252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B79E772E-F093-4EFF-B658-004FDB350768}"/>
                </a:ext>
              </a:extLst>
            </p:cNvPr>
            <p:cNvSpPr/>
            <p:nvPr/>
          </p:nvSpPr>
          <p:spPr bwMode="auto">
            <a:xfrm>
              <a:off x="120204" y="-33237"/>
              <a:ext cx="8928100" cy="620771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900" b="1" dirty="0">
                  <a:latin typeface="Garamond" pitchFamily="18" charset="0"/>
                  <a:cs typeface="Arial" pitchFamily="34" charset="0"/>
                </a:rPr>
                <a:t>S.T.T. Holding Spa in liquidazione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900" dirty="0">
                  <a:latin typeface="Garamond" pitchFamily="18" charset="0"/>
                  <a:cs typeface="Arial" pitchFamily="34" charset="0"/>
                </a:rPr>
                <a:t>Società per la trasformazione del Territorio S.p.A in liquidazione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900" dirty="0">
                  <a:latin typeface="Garamond" pitchFamily="18" charset="0"/>
                  <a:cs typeface="Arial" pitchFamily="34" charset="0"/>
                </a:rPr>
                <a:t> Largo Torello de Strada 15/A 43121 Parma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900" dirty="0">
                  <a:latin typeface="Garamond" pitchFamily="18" charset="0"/>
                  <a:cs typeface="Arial" pitchFamily="34" charset="0"/>
                </a:rPr>
                <a:t>Tel. +</a:t>
              </a:r>
              <a:r>
                <a:rPr lang="it-IT" sz="900">
                  <a:latin typeface="Garamond" pitchFamily="18" charset="0"/>
                  <a:cs typeface="Arial" pitchFamily="34" charset="0"/>
                </a:rPr>
                <a:t>39 0521/</a:t>
              </a:r>
              <a:r>
                <a:rPr lang="it-IT" sz="900" b="1">
                  <a:latin typeface="Garamond" pitchFamily="18" charset="0"/>
                  <a:cs typeface="Arial" pitchFamily="34" charset="0"/>
                </a:rPr>
                <a:t>031120</a:t>
              </a:r>
              <a:r>
                <a:rPr lang="it-IT" sz="900">
                  <a:latin typeface="Garamond" pitchFamily="18" charset="0"/>
                  <a:cs typeface="Arial" pitchFamily="34" charset="0"/>
                </a:rPr>
                <a:t> </a:t>
              </a:r>
              <a:endParaRPr lang="it-IT" sz="900" b="1" dirty="0">
                <a:latin typeface="Garamond" pitchFamily="18" charset="0"/>
                <a:cs typeface="Arial" pitchFamily="34" charset="0"/>
              </a:endParaRPr>
            </a:p>
          </p:txBody>
        </p:sp>
        <p:sp>
          <p:nvSpPr>
            <p:cNvPr id="6" name="Rettangolo 5">
              <a:extLst>
                <a:ext uri="{FF2B5EF4-FFF2-40B4-BE49-F238E27FC236}">
                  <a16:creationId xmlns:a16="http://schemas.microsoft.com/office/drawing/2014/main" id="{3431300B-7D08-4DDB-96B7-A4B4A0433528}"/>
                </a:ext>
              </a:extLst>
            </p:cNvPr>
            <p:cNvSpPr/>
            <p:nvPr/>
          </p:nvSpPr>
          <p:spPr bwMode="auto">
            <a:xfrm>
              <a:off x="2771329" y="1413111"/>
              <a:ext cx="2808288" cy="1374904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it-IT" sz="1000" b="1" u="sng" dirty="0">
                  <a:solidFill>
                    <a:srgbClr val="FF0000"/>
                  </a:solidFill>
                  <a:latin typeface="Garamond" pitchFamily="18" charset="0"/>
                  <a:cs typeface="Arial" charset="0"/>
                </a:rPr>
                <a:t>Dott.ssa Francesca Capelli</a:t>
              </a:r>
            </a:p>
            <a:p>
              <a:pPr eaLnBrk="1" hangingPunct="1">
                <a:defRPr/>
              </a:pPr>
              <a:r>
                <a:rPr lang="it-IT" sz="1000" b="1" u="sng" dirty="0">
                  <a:solidFill>
                    <a:srgbClr val="FF0000"/>
                  </a:solidFill>
                  <a:latin typeface="Garamond" pitchFamily="18" charset="0"/>
                  <a:cs typeface="Arial" charset="0"/>
                </a:rPr>
                <a:t>Direzione e coordinamento Holding</a:t>
              </a:r>
            </a:p>
            <a:p>
              <a:pPr eaLnBrk="1" hangingPunct="1">
                <a:defRPr/>
              </a:pPr>
              <a:endParaRPr lang="it-IT" sz="900" b="1" dirty="0">
                <a:solidFill>
                  <a:schemeClr val="tx1"/>
                </a:solidFill>
                <a:latin typeface="Garamond" pitchFamily="18" charset="0"/>
                <a:cs typeface="Arial" charset="0"/>
              </a:endParaRPr>
            </a:p>
            <a:p>
              <a:pPr eaLnBrk="1" hangingPunct="1">
                <a:defRPr/>
              </a:pPr>
              <a:endParaRPr lang="it-IT" sz="900" b="1" dirty="0">
                <a:solidFill>
                  <a:srgbClr val="000000"/>
                </a:solidFill>
                <a:latin typeface="Garamond" pitchFamily="18" charset="0"/>
                <a:cs typeface="Arial" charset="0"/>
              </a:endParaRPr>
            </a:p>
          </p:txBody>
        </p:sp>
        <p:sp>
          <p:nvSpPr>
            <p:cNvPr id="34" name="Rettangolo 33">
              <a:extLst>
                <a:ext uri="{FF2B5EF4-FFF2-40B4-BE49-F238E27FC236}">
                  <a16:creationId xmlns:a16="http://schemas.microsoft.com/office/drawing/2014/main" id="{19AE9EAE-601B-434E-84E5-99386C4A6C17}"/>
                </a:ext>
              </a:extLst>
            </p:cNvPr>
            <p:cNvSpPr/>
            <p:nvPr/>
          </p:nvSpPr>
          <p:spPr bwMode="auto">
            <a:xfrm>
              <a:off x="107504" y="752649"/>
              <a:ext cx="2463800" cy="37151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it-IT" sz="1050" b="1" u="sng" dirty="0">
                  <a:solidFill>
                    <a:srgbClr val="000000"/>
                  </a:solidFill>
                  <a:latin typeface="Garamond" pitchFamily="18" charset="0"/>
                  <a:cs typeface="Arial" charset="0"/>
                </a:rPr>
                <a:t>Liquidatore</a:t>
              </a:r>
            </a:p>
            <a:p>
              <a:pPr algn="ctr" eaLnBrk="1" hangingPunct="1">
                <a:defRPr/>
              </a:pPr>
              <a:r>
                <a:rPr lang="it-IT" sz="1050" b="1" dirty="0">
                  <a:solidFill>
                    <a:srgbClr val="000000"/>
                  </a:solidFill>
                  <a:latin typeface="Garamond" pitchFamily="18" charset="0"/>
                  <a:cs typeface="Arial" charset="0"/>
                </a:rPr>
                <a:t>Dr. Thomas Gardelli</a:t>
              </a:r>
              <a:endParaRPr lang="it-IT" sz="900" b="1" dirty="0">
                <a:solidFill>
                  <a:srgbClr val="000000"/>
                </a:solidFill>
                <a:latin typeface="Garamond" pitchFamily="18" charset="0"/>
                <a:cs typeface="Arial" charset="0"/>
              </a:endParaRPr>
            </a:p>
          </p:txBody>
        </p:sp>
        <p:sp>
          <p:nvSpPr>
            <p:cNvPr id="28" name="Rettangolo 27">
              <a:extLst>
                <a:ext uri="{FF2B5EF4-FFF2-40B4-BE49-F238E27FC236}">
                  <a16:creationId xmlns:a16="http://schemas.microsoft.com/office/drawing/2014/main" id="{4B5D3908-A840-47FF-82B3-DF4099B820E2}"/>
                </a:ext>
              </a:extLst>
            </p:cNvPr>
            <p:cNvSpPr/>
            <p:nvPr/>
          </p:nvSpPr>
          <p:spPr bwMode="auto">
            <a:xfrm>
              <a:off x="2771329" y="752649"/>
              <a:ext cx="2808288" cy="388974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it-IT" sz="1050" b="1" u="sng" dirty="0">
                  <a:solidFill>
                    <a:srgbClr val="000000"/>
                  </a:solidFill>
                  <a:latin typeface="Garamond" pitchFamily="18" charset="0"/>
                  <a:cs typeface="Arial" charset="0"/>
                </a:rPr>
                <a:t>DIREZIONE</a:t>
              </a:r>
              <a:endParaRPr lang="it-IT" sz="1050" dirty="0">
                <a:solidFill>
                  <a:srgbClr val="000000"/>
                </a:solidFill>
                <a:latin typeface="Garamond" pitchFamily="18" charset="0"/>
                <a:cs typeface="Arial" charset="0"/>
              </a:endParaRPr>
            </a:p>
            <a:p>
              <a:pPr eaLnBrk="1" hangingPunct="1">
                <a:defRPr/>
              </a:pPr>
              <a:endParaRPr lang="it-IT" sz="1050" dirty="0">
                <a:solidFill>
                  <a:srgbClr val="000000"/>
                </a:solidFill>
                <a:latin typeface="Garamond" pitchFamily="18" charset="0"/>
                <a:cs typeface="Arial" charset="0"/>
              </a:endParaRPr>
            </a:p>
          </p:txBody>
        </p:sp>
        <p:sp>
          <p:nvSpPr>
            <p:cNvPr id="43" name="Freccia in giù 42">
              <a:extLst>
                <a:ext uri="{FF2B5EF4-FFF2-40B4-BE49-F238E27FC236}">
                  <a16:creationId xmlns:a16="http://schemas.microsoft.com/office/drawing/2014/main" id="{90E5EDD0-8354-4E9C-84A3-55AA0CBD0380}"/>
                </a:ext>
              </a:extLst>
            </p:cNvPr>
            <p:cNvSpPr/>
            <p:nvPr/>
          </p:nvSpPr>
          <p:spPr bwMode="auto">
            <a:xfrm>
              <a:off x="3995292" y="1144799"/>
              <a:ext cx="144462" cy="234972"/>
            </a:xfrm>
            <a:prstGeom prst="downArrow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it-IT"/>
            </a:p>
          </p:txBody>
        </p:sp>
      </p:grpSp>
      <p:sp>
        <p:nvSpPr>
          <p:cNvPr id="24" name="Rettangolo 23">
            <a:extLst>
              <a:ext uri="{FF2B5EF4-FFF2-40B4-BE49-F238E27FC236}">
                <a16:creationId xmlns:a16="http://schemas.microsoft.com/office/drawing/2014/main" id="{333B2B90-272E-4DE2-AA54-7CD8F119C55D}"/>
              </a:ext>
            </a:extLst>
          </p:cNvPr>
          <p:cNvSpPr/>
          <p:nvPr/>
        </p:nvSpPr>
        <p:spPr bwMode="auto">
          <a:xfrm>
            <a:off x="395288" y="3798888"/>
            <a:ext cx="3744912" cy="6477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latin typeface="Garamond" pitchFamily="18" charset="0"/>
                <a:cs typeface="Arial" pitchFamily="34" charset="0"/>
              </a:rPr>
              <a:t>AREA STAZIONE s.p.a.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latin typeface="Garamond" pitchFamily="18" charset="0"/>
                <a:cs typeface="Arial" pitchFamily="34" charset="0"/>
              </a:rPr>
              <a:t>Arch. Isabel</a:t>
            </a:r>
            <a:r>
              <a:rPr lang="sz" sz="900" b="1" dirty="0">
                <a:latin typeface="Garamond" pitchFamily="18" charset="0"/>
                <a:cs typeface="Arial" pitchFamily="34" charset="0"/>
              </a:rPr>
              <a:t>la Tagliavini</a:t>
            </a:r>
            <a:endParaRPr lang="it-IT" sz="900" b="1" dirty="0">
              <a:latin typeface="Garamond" pitchFamily="18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latin typeface="Garamond" pitchFamily="18" charset="0"/>
                <a:cs typeface="Arial" pitchFamily="34" charset="0"/>
              </a:rPr>
              <a:t>R.U.P.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latin typeface="Garamond" pitchFamily="18" charset="0"/>
                <a:cs typeface="Arial" pitchFamily="34" charset="0"/>
              </a:rPr>
              <a:t>Ing. Giacomo Minari</a:t>
            </a: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A87A1553-B0E2-482F-B882-373BBF5B83C6}"/>
              </a:ext>
            </a:extLst>
          </p:cNvPr>
          <p:cNvSpPr/>
          <p:nvPr/>
        </p:nvSpPr>
        <p:spPr bwMode="auto">
          <a:xfrm rot="10800000" flipV="1">
            <a:off x="422550" y="4943690"/>
            <a:ext cx="3744912" cy="6477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0" rIns="36000" bIns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800" b="1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800" b="1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800" b="1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800" b="1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900" b="1" dirty="0">
              <a:latin typeface="Garamond" pitchFamily="18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latin typeface="Garamond" pitchFamily="18" charset="0"/>
                <a:cs typeface="Arial" pitchFamily="34" charset="0"/>
              </a:rPr>
              <a:t>AUTHORITY </a:t>
            </a:r>
            <a:r>
              <a:rPr lang="it-IT" sz="900" b="1" dirty="0" err="1">
                <a:latin typeface="Garamond" pitchFamily="18" charset="0"/>
                <a:cs typeface="Arial" pitchFamily="34" charset="0"/>
              </a:rPr>
              <a:t>s.p.a.</a:t>
            </a:r>
            <a:r>
              <a:rPr lang="it-IT" sz="900" b="1" dirty="0">
                <a:latin typeface="Garamond" pitchFamily="18" charset="0"/>
                <a:cs typeface="Arial" pitchFamily="34" charset="0"/>
              </a:rPr>
              <a:t> </a:t>
            </a:r>
            <a:r>
              <a:rPr lang="sz" sz="900" b="1" dirty="0">
                <a:latin typeface="Garamond" pitchFamily="18" charset="0"/>
                <a:cs typeface="Arial" pitchFamily="34" charset="0"/>
              </a:rPr>
              <a:t>in liquidazione</a:t>
            </a:r>
            <a:endParaRPr lang="it-IT" sz="900" b="1" dirty="0">
              <a:latin typeface="Garamond" pitchFamily="18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900" b="1" dirty="0">
              <a:latin typeface="Garamond" pitchFamily="18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z" sz="900" b="1" dirty="0">
                <a:latin typeface="Garamond" pitchFamily="18" charset="0"/>
                <a:cs typeface="Arial" pitchFamily="34" charset="0"/>
              </a:rPr>
              <a:t>D</a:t>
            </a:r>
            <a:r>
              <a:rPr lang="it-IT" sz="900" b="1">
                <a:latin typeface="Garamond" pitchFamily="18" charset="0"/>
                <a:cs typeface="Arial" pitchFamily="34" charset="0"/>
              </a:rPr>
              <a:t>r</a:t>
            </a:r>
            <a:r>
              <a:rPr lang="sz" sz="900" b="1">
                <a:latin typeface="Garamond" pitchFamily="18" charset="0"/>
                <a:cs typeface="Arial" pitchFamily="34" charset="0"/>
              </a:rPr>
              <a:t>. </a:t>
            </a:r>
            <a:r>
              <a:rPr lang="sz" sz="900" b="1" dirty="0">
                <a:latin typeface="Garamond" pitchFamily="18" charset="0"/>
                <a:cs typeface="Arial" pitchFamily="34" charset="0"/>
              </a:rPr>
              <a:t>Nicola Rinaldi</a:t>
            </a:r>
            <a:endParaRPr lang="it-IT" sz="1000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b="1" u="sng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Rettangolo 66">
            <a:extLst>
              <a:ext uri="{FF2B5EF4-FFF2-40B4-BE49-F238E27FC236}">
                <a16:creationId xmlns:a16="http://schemas.microsoft.com/office/drawing/2014/main" id="{B7A3305B-C04A-41F0-8DFB-E4EA3BF0BE0B}"/>
              </a:ext>
            </a:extLst>
          </p:cNvPr>
          <p:cNvSpPr/>
          <p:nvPr/>
        </p:nvSpPr>
        <p:spPr bwMode="auto">
          <a:xfrm>
            <a:off x="395288" y="3068638"/>
            <a:ext cx="3744912" cy="431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800" b="1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800" b="1" dirty="0">
                <a:latin typeface="Garamond" pitchFamily="18" charset="0"/>
                <a:cs typeface="Arial" pitchFamily="34" charset="0"/>
              </a:rPr>
              <a:t>RESPONSABILI </a:t>
            </a:r>
            <a:r>
              <a:rPr lang="it-IT" sz="800" b="1" dirty="0" err="1">
                <a:latin typeface="Garamond" pitchFamily="18" charset="0"/>
                <a:cs typeface="Arial" pitchFamily="34" charset="0"/>
              </a:rPr>
              <a:t>DI</a:t>
            </a:r>
            <a:r>
              <a:rPr lang="it-IT" sz="800" b="1" dirty="0">
                <a:latin typeface="Garamond" pitchFamily="18" charset="0"/>
                <a:cs typeface="Arial" pitchFamily="34" charset="0"/>
              </a:rPr>
              <a:t> PROCEDIMENTO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800" b="1" dirty="0">
                <a:latin typeface="Garamond" pitchFamily="18" charset="0"/>
                <a:cs typeface="Arial" pitchFamily="34" charset="0"/>
              </a:rPr>
              <a:t>SOCIETA’ DEL GRUPPO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Parentesi graffa aperta 45">
            <a:extLst>
              <a:ext uri="{FF2B5EF4-FFF2-40B4-BE49-F238E27FC236}">
                <a16:creationId xmlns:a16="http://schemas.microsoft.com/office/drawing/2014/main" id="{4CE5D442-8908-47D4-A327-3E75EEEA5CB2}"/>
              </a:ext>
            </a:extLst>
          </p:cNvPr>
          <p:cNvSpPr>
            <a:spLocks/>
          </p:cNvSpPr>
          <p:nvPr/>
        </p:nvSpPr>
        <p:spPr bwMode="auto">
          <a:xfrm rot="5400000">
            <a:off x="2198687" y="1774826"/>
            <a:ext cx="138113" cy="3744912"/>
          </a:xfrm>
          <a:prstGeom prst="leftBrace">
            <a:avLst>
              <a:gd name="adj1" fmla="val 94163"/>
              <a:gd name="adj2" fmla="val 50000"/>
            </a:avLst>
          </a:prstGeom>
          <a:noFill/>
          <a:ln w="9525" algn="ctr">
            <a:solidFill>
              <a:schemeClr val="accent3">
                <a:lumMod val="75000"/>
              </a:schemeClr>
            </a:solidFill>
            <a:round/>
            <a:headEnd/>
            <a:tailEnd/>
          </a:ln>
        </p:spPr>
        <p:txBody>
          <a:bodyPr rot="10800000" vert="eaVert" anchor="ctr"/>
          <a:lstStyle/>
          <a:p>
            <a:pPr algn="ctr" eaLnBrk="1" hangingPunct="1">
              <a:defRPr/>
            </a:pPr>
            <a:endParaRPr lang="it-IT" sz="800">
              <a:latin typeface="Arial" charset="0"/>
            </a:endParaRP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2B9A6105-245F-4F9A-A2C8-DE6554BD6854}"/>
              </a:ext>
            </a:extLst>
          </p:cNvPr>
          <p:cNvSpPr/>
          <p:nvPr/>
        </p:nvSpPr>
        <p:spPr bwMode="auto">
          <a:xfrm>
            <a:off x="4440238" y="4730750"/>
            <a:ext cx="1500187" cy="936625"/>
          </a:xfrm>
          <a:prstGeom prst="rect">
            <a:avLst/>
          </a:prstGeom>
          <a:noFill/>
          <a:ln>
            <a:prstDash val="dashDot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b="1" u="sng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800" b="1" u="sng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800" b="1" u="sng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900" b="1" u="sng" dirty="0">
              <a:latin typeface="Garamond" pitchFamily="18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900" b="1" dirty="0">
              <a:latin typeface="Garamond" pitchFamily="18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latin typeface="Garamond" pitchFamily="18" charset="0"/>
                <a:cs typeface="Arial" pitchFamily="34" charset="0"/>
              </a:rPr>
              <a:t>METRO PARMA srl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latin typeface="Garamond" pitchFamily="18" charset="0"/>
                <a:cs typeface="Arial" pitchFamily="34" charset="0"/>
              </a:rPr>
              <a:t>in liquidazione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latin typeface="Garamond" pitchFamily="18" charset="0"/>
                <a:cs typeface="Arial" pitchFamily="34" charset="0"/>
              </a:rPr>
              <a:t>Società estinta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latin typeface="Garamond" pitchFamily="18" charset="0"/>
                <a:cs typeface="Arial" pitchFamily="34" charset="0"/>
              </a:rPr>
              <a:t>Rag. Pier Luigi Boldrocchi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latin typeface="Garamond" pitchFamily="18" charset="0"/>
                <a:cs typeface="Arial" pitchFamily="34" charset="0"/>
              </a:rPr>
              <a:t>(Liquidatore)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900" dirty="0">
              <a:latin typeface="Garamond" pitchFamily="18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900" b="1" dirty="0">
              <a:latin typeface="Garamond" pitchFamily="18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b="1" u="sng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ttangolo 31">
            <a:extLst>
              <a:ext uri="{FF2B5EF4-FFF2-40B4-BE49-F238E27FC236}">
                <a16:creationId xmlns:a16="http://schemas.microsoft.com/office/drawing/2014/main" id="{A69739AB-9AAB-4704-849B-51023589AE71}"/>
              </a:ext>
            </a:extLst>
          </p:cNvPr>
          <p:cNvSpPr/>
          <p:nvPr/>
        </p:nvSpPr>
        <p:spPr bwMode="auto">
          <a:xfrm>
            <a:off x="5878513" y="4730750"/>
            <a:ext cx="1500187" cy="936625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b="1" u="sng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800" b="1" u="sng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800" b="1" u="sng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latin typeface="Garamond" pitchFamily="18" charset="0"/>
                <a:cs typeface="Arial" pitchFamily="34" charset="0"/>
              </a:rPr>
              <a:t>     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900" dirty="0">
              <a:latin typeface="Garamond" pitchFamily="18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latin typeface="Garamond" pitchFamily="18" charset="0"/>
                <a:cs typeface="Arial" pitchFamily="34" charset="0"/>
              </a:rPr>
              <a:t>PARMA SVILUPPO srl in liquidazione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latin typeface="Garamond" pitchFamily="18" charset="0"/>
                <a:cs typeface="Arial" pitchFamily="34" charset="0"/>
              </a:rPr>
              <a:t>Dr. Andrea Poli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latin typeface="Garamond" pitchFamily="18" charset="0"/>
                <a:cs typeface="Arial" pitchFamily="34" charset="0"/>
              </a:rPr>
              <a:t>(Liquidatore)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latin typeface="Garamond" pitchFamily="18" charset="0"/>
                <a:cs typeface="Arial" pitchFamily="34" charset="0"/>
              </a:rPr>
              <a:t>Società estinta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latin typeface="Garamond" pitchFamily="18" charset="0"/>
                <a:cs typeface="Arial" pitchFamily="34" charset="0"/>
              </a:rPr>
              <a:t>in data 24/12/2014  </a:t>
            </a:r>
            <a:r>
              <a:rPr lang="it-IT" sz="900" dirty="0">
                <a:latin typeface="Garamond" pitchFamily="18" charset="0"/>
                <a:cs typeface="Arial" pitchFamily="34" charset="0"/>
              </a:rPr>
              <a:t> 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latin typeface="Garamond" pitchFamily="18" charset="0"/>
                <a:cs typeface="Arial" pitchFamily="34" charset="0"/>
              </a:rPr>
              <a:t> </a:t>
            </a:r>
            <a:endParaRPr lang="it-IT" sz="900" dirty="0">
              <a:latin typeface="Garamond" pitchFamily="18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b="1" u="sng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EC0D5D3B-F8B2-4173-808B-922AD7751AC0}"/>
              </a:ext>
            </a:extLst>
          </p:cNvPr>
          <p:cNvSpPr/>
          <p:nvPr/>
        </p:nvSpPr>
        <p:spPr bwMode="auto">
          <a:xfrm>
            <a:off x="6659563" y="3798888"/>
            <a:ext cx="2147887" cy="8540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b="1" u="sng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800" b="1" u="sng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800" b="1" u="sng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latin typeface="Garamond" pitchFamily="18" charset="0"/>
                <a:cs typeface="Arial" pitchFamily="34" charset="0"/>
              </a:rPr>
              <a:t>AREA STAZIONE s.p.a.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latin typeface="Garamond" pitchFamily="18" charset="0"/>
                <a:cs typeface="Arial" pitchFamily="34" charset="0"/>
              </a:rPr>
              <a:t>Arch. Isabella Tagliavini (Amministratore Unico )     </a:t>
            </a:r>
            <a:r>
              <a:rPr lang="it-IT" sz="900" dirty="0">
                <a:latin typeface="Garamond" pitchFamily="18" charset="0"/>
                <a:cs typeface="Arial" pitchFamily="34" charset="0"/>
              </a:rPr>
              <a:t> 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b="1" u="sng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72E77A36-2550-43EF-8885-C254135DA508}"/>
              </a:ext>
            </a:extLst>
          </p:cNvPr>
          <p:cNvSpPr/>
          <p:nvPr/>
        </p:nvSpPr>
        <p:spPr bwMode="auto">
          <a:xfrm>
            <a:off x="4440238" y="3789363"/>
            <a:ext cx="2219325" cy="8540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 anchor="ctr">
            <a:norm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900" b="1" dirty="0">
              <a:latin typeface="Garamond" pitchFamily="18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900" b="1" dirty="0">
              <a:latin typeface="Garamond" pitchFamily="18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900" b="1" dirty="0">
              <a:latin typeface="Garamond" pitchFamily="18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latin typeface="Garamond" pitchFamily="18" charset="0"/>
                <a:cs typeface="Arial" pitchFamily="34" charset="0"/>
              </a:rPr>
              <a:t>AUTHORITY s.p.a.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latin typeface="Garamond" pitchFamily="18" charset="0"/>
                <a:cs typeface="Arial" pitchFamily="34" charset="0"/>
              </a:rPr>
              <a:t>in liquidazione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latin typeface="Garamond" pitchFamily="18" charset="0"/>
                <a:cs typeface="Arial" pitchFamily="34" charset="0"/>
              </a:rPr>
              <a:t>    Dr. Nicola Rinaldi (Liquidatore)   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b="1" u="sng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900" b="1" dirty="0">
              <a:latin typeface="Garamond" pitchFamily="18" charset="0"/>
              <a:cs typeface="Arial" pitchFamily="34" charset="0"/>
            </a:endParaRPr>
          </a:p>
        </p:txBody>
      </p:sp>
      <p:sp>
        <p:nvSpPr>
          <p:cNvPr id="36" name="Rettangolo 35">
            <a:extLst>
              <a:ext uri="{FF2B5EF4-FFF2-40B4-BE49-F238E27FC236}">
                <a16:creationId xmlns:a16="http://schemas.microsoft.com/office/drawing/2014/main" id="{4044DB79-8241-4434-9F06-6E732D17188E}"/>
              </a:ext>
            </a:extLst>
          </p:cNvPr>
          <p:cNvSpPr/>
          <p:nvPr/>
        </p:nvSpPr>
        <p:spPr bwMode="auto">
          <a:xfrm>
            <a:off x="4930775" y="3082925"/>
            <a:ext cx="3529013" cy="39211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800" b="1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latin typeface="Garamond" pitchFamily="18" charset="0"/>
                <a:cs typeface="Arial" pitchFamily="34" charset="0"/>
              </a:rPr>
              <a:t>AMMINISTRATORI UNICI / LIQUIDATORI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latin typeface="Garamond" pitchFamily="18" charset="0"/>
                <a:cs typeface="Arial" pitchFamily="34" charset="0"/>
              </a:rPr>
              <a:t>SOCIETA’ DEL GRUPPO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900" dirty="0">
              <a:latin typeface="Garamond" pitchFamily="18" charset="0"/>
              <a:cs typeface="Arial" pitchFamily="34" charset="0"/>
            </a:endParaRPr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id="{D3032927-DEC8-45B3-A8C9-A5D22F48A174}"/>
              </a:ext>
            </a:extLst>
          </p:cNvPr>
          <p:cNvSpPr/>
          <p:nvPr/>
        </p:nvSpPr>
        <p:spPr bwMode="auto">
          <a:xfrm>
            <a:off x="7378700" y="4748213"/>
            <a:ext cx="1512888" cy="936625"/>
          </a:xfrm>
          <a:prstGeom prst="rect">
            <a:avLst/>
          </a:prstGeom>
          <a:noFill/>
          <a:ln>
            <a:prstDash val="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b="1" u="sng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900" b="1" dirty="0">
              <a:latin typeface="Garamond" pitchFamily="18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900" b="1" dirty="0">
              <a:latin typeface="Garamond" pitchFamily="18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latin typeface="Garamond" pitchFamily="18" charset="0"/>
                <a:cs typeface="Arial" pitchFamily="34" charset="0"/>
              </a:rPr>
              <a:t>ALFA srl in liquidazione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latin typeface="Garamond" pitchFamily="18" charset="0"/>
                <a:cs typeface="Arial" pitchFamily="34" charset="0"/>
              </a:rPr>
              <a:t>Società fusa in </a:t>
            </a:r>
            <a:r>
              <a:rPr lang="it-IT" sz="900" dirty="0" err="1">
                <a:latin typeface="Garamond" pitchFamily="18" charset="0"/>
                <a:cs typeface="Arial" pitchFamily="34" charset="0"/>
              </a:rPr>
              <a:t>Stt</a:t>
            </a:r>
            <a:endParaRPr lang="it-IT" sz="900" dirty="0">
              <a:latin typeface="Garamond" pitchFamily="18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900" dirty="0">
              <a:latin typeface="Garamond" pitchFamily="18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latin typeface="Garamond" pitchFamily="18" charset="0"/>
                <a:cs typeface="Arial" pitchFamily="34" charset="0"/>
              </a:rPr>
              <a:t>Avv.to  Massimiliano Vento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latin typeface="Garamond" pitchFamily="18" charset="0"/>
                <a:cs typeface="Arial" pitchFamily="34" charset="0"/>
              </a:rPr>
              <a:t> (Liquidatore)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b="1" u="sng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85" name="Parentesi graffa aperta 45">
            <a:extLst>
              <a:ext uri="{FF2B5EF4-FFF2-40B4-BE49-F238E27FC236}">
                <a16:creationId xmlns:a16="http://schemas.microsoft.com/office/drawing/2014/main" id="{BD602D16-81C0-480D-914D-B0B5015F6B71}"/>
              </a:ext>
            </a:extLst>
          </p:cNvPr>
          <p:cNvSpPr>
            <a:spLocks/>
          </p:cNvSpPr>
          <p:nvPr/>
        </p:nvSpPr>
        <p:spPr bwMode="auto">
          <a:xfrm rot="5400000">
            <a:off x="6654800" y="1335088"/>
            <a:ext cx="92075" cy="4527550"/>
          </a:xfrm>
          <a:prstGeom prst="leftBrace">
            <a:avLst>
              <a:gd name="adj1" fmla="val 94019"/>
              <a:gd name="adj2" fmla="val 50000"/>
            </a:avLst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800">
              <a:latin typeface="Arial" panose="020B0604020202020204" pitchFamily="34" charset="0"/>
            </a:endParaRPr>
          </a:p>
        </p:txBody>
      </p:sp>
      <p:sp>
        <p:nvSpPr>
          <p:cNvPr id="38" name="Rettangolo 37">
            <a:extLst>
              <a:ext uri="{FF2B5EF4-FFF2-40B4-BE49-F238E27FC236}">
                <a16:creationId xmlns:a16="http://schemas.microsoft.com/office/drawing/2014/main" id="{197BDA3D-6590-4620-B922-26B2DCB027FD}"/>
              </a:ext>
            </a:extLst>
          </p:cNvPr>
          <p:cNvSpPr/>
          <p:nvPr/>
        </p:nvSpPr>
        <p:spPr bwMode="auto">
          <a:xfrm>
            <a:off x="4437063" y="5667375"/>
            <a:ext cx="1441450" cy="936625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b="1" u="sng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800" b="1" u="sng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800" b="1" u="sng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900" dirty="0">
              <a:latin typeface="Garamond" pitchFamily="18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latin typeface="Garamond" pitchFamily="18" charset="0"/>
                <a:cs typeface="Arial" pitchFamily="34" charset="0"/>
              </a:rPr>
              <a:t>CITTA’ delle SCIENZE srl in liquidazione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latin typeface="Garamond" pitchFamily="18" charset="0"/>
                <a:cs typeface="Arial" pitchFamily="34" charset="0"/>
              </a:rPr>
              <a:t>Dr. Matteo Del Sette (Liquidatore)</a:t>
            </a:r>
            <a:r>
              <a:rPr lang="it-IT" sz="900" b="1" dirty="0">
                <a:latin typeface="Garamond" pitchFamily="18" charset="0"/>
                <a:cs typeface="Arial" pitchFamily="34" charset="0"/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latin typeface="Garamond" pitchFamily="18" charset="0"/>
                <a:cs typeface="Arial" pitchFamily="34" charset="0"/>
              </a:rPr>
              <a:t>Società estinta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latin typeface="Garamond" pitchFamily="18" charset="0"/>
                <a:cs typeface="Arial" pitchFamily="34" charset="0"/>
              </a:rPr>
              <a:t>in data 05/10/2015  </a:t>
            </a:r>
            <a:r>
              <a:rPr lang="it-IT" sz="900" dirty="0">
                <a:latin typeface="Garamond" pitchFamily="18" charset="0"/>
                <a:cs typeface="Arial" pitchFamily="34" charset="0"/>
              </a:rPr>
              <a:t> 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900" dirty="0">
              <a:latin typeface="Garamond" pitchFamily="18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209</Words>
  <Application>Microsoft Office PowerPoint</Application>
  <PresentationFormat>Presentazione su schermo (4:3)</PresentationFormat>
  <Paragraphs>84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Garamond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Francesca Capelli</dc:creator>
  <cp:lastModifiedBy>Francesca Capelli</cp:lastModifiedBy>
  <cp:revision>115</cp:revision>
  <dcterms:created xsi:type="dcterms:W3CDTF">2010-01-15T09:57:04Z</dcterms:created>
  <dcterms:modified xsi:type="dcterms:W3CDTF">2024-07-02T08:55:38Z</dcterms:modified>
</cp:coreProperties>
</file>